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401" r:id="rId2"/>
    <p:sldId id="402" r:id="rId3"/>
    <p:sldId id="403" r:id="rId4"/>
    <p:sldId id="404" r:id="rId5"/>
    <p:sldId id="410" r:id="rId6"/>
    <p:sldId id="256" r:id="rId7"/>
    <p:sldId id="268" r:id="rId8"/>
    <p:sldId id="269" r:id="rId9"/>
    <p:sldId id="270" r:id="rId10"/>
    <p:sldId id="271" r:id="rId11"/>
    <p:sldId id="272" r:id="rId12"/>
    <p:sldId id="446" r:id="rId13"/>
    <p:sldId id="449" r:id="rId14"/>
    <p:sldId id="44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BBD6-B49C-4877-AA8F-35FC952398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-3.2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Fuzzy Systems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>
            <a:extLst>
              <a:ext uri="{FF2B5EF4-FFF2-40B4-BE49-F238E27FC236}">
                <a16:creationId xmlns:a16="http://schemas.microsoft.com/office/drawing/2014/main" id="{1FFEB9FE-D0A6-4AAD-AFCA-83E7D1EE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685800"/>
            <a:ext cx="7670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AEDFE3-8662-4AF1-8D9C-9A77A7540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782CA-622F-4F6A-B753-73D201A97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7D23DF1E-FC1C-42AA-B248-748FBFD6C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895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/>
            <a:endParaRPr lang="en-US" altLang="en-US">
              <a:solidFill>
                <a:srgbClr val="CC0066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92FE5CE-9416-47FF-A52A-2C303F1F6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305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SUMMARY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B86CD167-C1F6-41E4-A164-7A2E429F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ts val="100"/>
              </a:spcBef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chapter has discussed the various decision-making process.</a:t>
            </a:r>
          </a:p>
          <a:p>
            <a:pPr algn="just">
              <a:lnSpc>
                <a:spcPct val="110000"/>
              </a:lnSpc>
              <a:spcBef>
                <a:spcPts val="100"/>
              </a:spcBef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>
              <a:lnSpc>
                <a:spcPct val="110000"/>
              </a:lnSpc>
              <a:spcBef>
                <a:spcPts val="100"/>
              </a:spcBef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In many decision-making situations, the goals, constraints and consequences of the defined alternatives are known imprecisely, which is due to ambiguity and vagueness.</a:t>
            </a:r>
          </a:p>
          <a:p>
            <a:pPr algn="just">
              <a:lnSpc>
                <a:spcPct val="110000"/>
              </a:lnSpc>
              <a:spcBef>
                <a:spcPts val="100"/>
              </a:spcBef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>
              <a:lnSpc>
                <a:spcPct val="110000"/>
              </a:lnSpc>
              <a:spcBef>
                <a:spcPts val="100"/>
              </a:spcBef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Methods for addressing this form of imprecision are important for dealing with many  of the uncertainties we deal within human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3C77F-0C1A-4C60-AB76-250BB855A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3A0D1-B082-49DB-AC58-F365C4A4A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EFFBEFF0-3DFD-4B60-AF50-E7FDD8D45A55}" type="slidenum">
              <a:rPr lang="en-US" sz="5700" b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5700" b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CDBBEF-AA6C-4BA6-85B2-A17D7F280E38}" type="slidenum">
              <a:rPr 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57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chemeClr val="tx1">
                    <a:alpha val="8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6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92568"/>
              </p:ext>
            </p:extLst>
          </p:nvPr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FFFFFF">
                    <a:alpha val="80000"/>
                  </a:srgb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6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3722"/>
              </p:ext>
            </p:extLst>
          </p:nvPr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0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Fuzzy Rule based systems, Predicate logic, Fuzzy Decision Making, Fuzzy Control Systems, Fuzzy Classification., Minmax Composition, Defuzzification Method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CDBBEF-AA6C-4BA6-85B2-A17D7F280E38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FBD55E01-707B-42CA-9FFE-78010EA91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967" r="14818" b="-1"/>
          <a:stretch/>
        </p:blipFill>
        <p:spPr>
          <a:xfrm>
            <a:off x="466256" y="1579189"/>
            <a:ext cx="4942153" cy="3696054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9372" y="1056640"/>
            <a:ext cx="2398245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63516" y="4887261"/>
            <a:ext cx="1251834" cy="100821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196E4FA-0509-4C1E-ADB1-D05ADE4219A2}" type="slidenum">
              <a:rPr lang="en-US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B81FA-9A2E-4763-9080-5CB5CCE66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FB6C5F-945F-415B-9EC4-3BF4BBF01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CF9AF7-71C1-4B2B-B558-D7A75DF85465}"/>
              </a:ext>
            </a:extLst>
          </p:cNvPr>
          <p:cNvSpPr/>
          <p:nvPr/>
        </p:nvSpPr>
        <p:spPr>
          <a:xfrm>
            <a:off x="457200" y="2438400"/>
            <a:ext cx="82296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FUZZY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88601-F9F9-44D9-BED8-CB9211C9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D8253-634A-4EDD-A4F3-A35CB86B1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>
            <a:extLst>
              <a:ext uri="{FF2B5EF4-FFF2-40B4-BE49-F238E27FC236}">
                <a16:creationId xmlns:a16="http://schemas.microsoft.com/office/drawing/2014/main" id="{E508ED49-A182-4A64-B9BD-0692DD28A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FUZZY BAYESIAN DECISION MAKING</a:t>
            </a:r>
          </a:p>
        </p:txBody>
      </p:sp>
      <p:sp>
        <p:nvSpPr>
          <p:cNvPr id="11269" name="TextBox 6">
            <a:extLst>
              <a:ext uri="{FF2B5EF4-FFF2-40B4-BE49-F238E27FC236}">
                <a16:creationId xmlns:a16="http://schemas.microsoft.com/office/drawing/2014/main" id="{269EBB0A-6545-4B35-8385-87782BDCA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Probability theory.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Bayesian inference:</a:t>
            </a:r>
          </a:p>
          <a:p>
            <a:pPr marL="914400" lvl="1" indent="-457200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Use probability theory and information about independence.</a:t>
            </a:r>
          </a:p>
          <a:p>
            <a:pPr marL="914400" lvl="1" indent="-457200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Reason diagnostically [from evidence (effects) to   conclusions (causes)] or casually (from causes to   effects).</a:t>
            </a:r>
          </a:p>
          <a:p>
            <a:pPr lvl="1">
              <a:lnSpc>
                <a:spcPct val="110000"/>
              </a:lnSpc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Bayesian networks:</a:t>
            </a:r>
          </a:p>
          <a:p>
            <a:pPr marL="914400" lvl="1" indent="-457200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Compact representation of probability distribution over a set of propositional random variables.</a:t>
            </a:r>
          </a:p>
          <a:p>
            <a:pPr marL="914400" lvl="1" indent="-457200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Take advantage of independence relationships.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6A981-237D-4913-AF40-C8ACFF9B4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43BE8-753C-4F64-84FA-4CA4F1EB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>
            <a:extLst>
              <a:ext uri="{FF2B5EF4-FFF2-40B4-BE49-F238E27FC236}">
                <a16:creationId xmlns:a16="http://schemas.microsoft.com/office/drawing/2014/main" id="{4225197D-A24F-41E8-A6B8-B1358F9C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8077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FUZZY BAYESIAN DECISION MAKING</a:t>
            </a:r>
          </a:p>
        </p:txBody>
      </p:sp>
      <p:pic>
        <p:nvPicPr>
          <p:cNvPr id="18435" name="Picture 5" descr="BAYES">
            <a:extLst>
              <a:ext uri="{FF2B5EF4-FFF2-40B4-BE49-F238E27FC236}">
                <a16:creationId xmlns:a16="http://schemas.microsoft.com/office/drawing/2014/main" id="{CE3162F0-F3E3-4CB3-AC88-B90EBEE7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638800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CCC7E-E953-4836-BE57-4CBA75BF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D181C-E865-46DA-9075-4941565E4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 Box 5">
            <a:extLst>
              <a:ext uri="{FF2B5EF4-FFF2-40B4-BE49-F238E27FC236}">
                <a16:creationId xmlns:a16="http://schemas.microsoft.com/office/drawing/2014/main" id="{72D66DC6-AB8F-47CA-A2F9-7ACE0E444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426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Expected Utility</a:t>
            </a:r>
          </a:p>
        </p:txBody>
      </p:sp>
      <p:pic>
        <p:nvPicPr>
          <p:cNvPr id="19459" name="Picture 6" descr="bayes1">
            <a:extLst>
              <a:ext uri="{FF2B5EF4-FFF2-40B4-BE49-F238E27FC236}">
                <a16:creationId xmlns:a16="http://schemas.microsoft.com/office/drawing/2014/main" id="{D437C2EF-2AAB-493A-9F97-DE247700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143000"/>
            <a:ext cx="62007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41880-1D05-4A4E-9BE8-3B21E6368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3825A-020B-46E7-9DE8-24E4D291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794</Words>
  <Application>Microsoft Office PowerPoint</Application>
  <PresentationFormat>On-screen Show (4:3)</PresentationFormat>
  <Paragraphs>94</Paragraphs>
  <Slides>14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Casper</vt:lpstr>
      <vt:lpstr>Raleway ExtraBold</vt:lpstr>
      <vt:lpstr>Tahoma</vt:lpstr>
      <vt:lpstr>Times New Roman</vt:lpstr>
      <vt:lpstr>Verdana</vt:lpstr>
      <vt:lpstr>Wingdings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Fuzzy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5</cp:revision>
  <dcterms:created xsi:type="dcterms:W3CDTF">2021-08-10T05:57:45Z</dcterms:created>
  <dcterms:modified xsi:type="dcterms:W3CDTF">2022-10-25T11:27:40Z</dcterms:modified>
</cp:coreProperties>
</file>